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Bacillus anthrax</a:t>
            </a:r>
            <a:endParaRPr lang="en-US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5867400"/>
            <a:ext cx="7772400" cy="685800"/>
          </a:xfrm>
        </p:spPr>
        <p:txBody>
          <a:bodyPr>
            <a:normAutofit fontScale="55000" lnSpcReduction="20000"/>
          </a:bodyPr>
          <a:lstStyle/>
          <a:p>
            <a:r>
              <a:rPr lang="en-AU" alt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Dr.R.S.Gopika</a:t>
            </a:r>
            <a:r>
              <a:rPr lang="en-AU" alt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alt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Prof &amp;Head ,Dept of Pathology</a:t>
            </a:r>
            <a:br>
              <a:rPr lang="en-AU" alt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SKHMC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Resistance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Vegetative – moist heat at 60ºC – 30 min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Dry heat spores- 150ºC -60min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Wool-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duckering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2% formaldehyde at 30 -40ºC – 20 min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Animal hair – 0.25% formaldehyde at 60ºC – 6hrs</a:t>
            </a:r>
          </a:p>
          <a:p>
            <a:pPr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>
              <a:defRPr/>
            </a:pPr>
            <a:r>
              <a:rPr lang="en-US" sz="4000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Virulence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9879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Capsular Polypeptide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Interferes with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phagocytosis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Polysaccharide Somatic Antigen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Antiboby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production – not effective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Complex Protein Toxin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responsible for signs and symptoms characteristic of anthrax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the toxin in tissue and its effect on the central nervous system results in death by respiratory failure and anoxia. 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TOXINS</a:t>
            </a:r>
            <a:b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 –protective Ag  factor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binds on receptors on target cells, helps in entering the cells.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OF/EF-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factor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adenylate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cyclase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activation leading to intracellular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LF- lethal factor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leads to death of cell –cleaving host cell MAPK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mitogen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activated protein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kinase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anthrax  diseases</a:t>
            </a:r>
            <a:endParaRPr lang="en-US" b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924800" cy="44116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Zoonotic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disease.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anthrax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MoT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 Inhalation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Inoculation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Ingestion meat</a:t>
            </a:r>
          </a:p>
          <a:p>
            <a:pPr lvl="1" eaLnBrk="1" hangingPunct="1"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 forms: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Most common form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acquired through a cut or abrasion of the skin, which comes into contact with spores from the soil or a contaminated animal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Inhalation-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acquired by the inhalation of spore-containing dust where animal hair or hides are handled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Intestinal-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consumption of contaminated meat</a:t>
            </a:r>
          </a:p>
          <a:p>
            <a:pPr lvl="1" eaLnBrk="1" hangingPunct="1">
              <a:defRPr/>
            </a:pPr>
            <a:endParaRPr lang="en-US" sz="21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Anthrax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Hide porters disease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Enters thru cut or abrasion.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    Occupational disease</a:t>
            </a:r>
            <a:endParaRPr lang="en-US" dirty="0">
              <a:solidFill>
                <a:srgbClr val="7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7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01000" cy="1295400"/>
          </a:xfrm>
        </p:spPr>
        <p:txBody>
          <a:bodyPr/>
          <a:lstStyle/>
          <a:p>
            <a:r>
              <a:rPr lang="en-US" sz="36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Pathogenesis of cutaneous anthrax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 algn="ctr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Spores enters thru cut or abrasion.</a:t>
            </a:r>
          </a:p>
          <a:p>
            <a:pPr marL="342900" lvl="1" indent="-342900" algn="ctr"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ctr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Spores germinate, vegetative cells multiply   </a:t>
            </a:r>
          </a:p>
          <a:p>
            <a:pPr marL="342900" lvl="1" indent="-342900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1to 5 days after contact</a:t>
            </a:r>
          </a:p>
          <a:p>
            <a:pPr marL="342900" lvl="1" indent="-342900" algn="ctr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Small,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pruritic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non-painful papule at inoculation site</a:t>
            </a:r>
          </a:p>
          <a:p>
            <a:pPr marL="688975" indent="-404813" algn="ctr"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8975" indent="-404813" algn="ctr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develops into hemorrhagic vesicle &amp; ruptures</a:t>
            </a:r>
          </a:p>
          <a:p>
            <a:pPr marL="688975" indent="-404813" algn="ctr"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8975" indent="-404813" algn="ctr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Malignant pustule 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Clr>
                <a:schemeClr val="tx2"/>
              </a:buClr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Clr>
                <a:schemeClr val="tx2"/>
              </a:buClr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Clr>
                <a:schemeClr val="tx2"/>
              </a:buClr>
              <a:defRPr/>
            </a:pP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Clr>
                <a:schemeClr val="tx2"/>
              </a:buClr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1" indent="-342900">
              <a:buClr>
                <a:schemeClr val="tx2"/>
              </a:buClr>
              <a:defRPr/>
            </a:pP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724400" y="54102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648200" y="22098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648200" y="32004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724400" y="43434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Anthrax- 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Malignant pustule 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Slow-healing painless ulcer (1-3 cm) with black necrotic center (black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eschar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)  develops at the site of infection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Infection may spread to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lymphatics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w/ local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adenopathy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Extreme cases involve bacteria in the bloodstream which can be fatal (25%)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Gastrointestinal Anthrax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04800" y="1719263"/>
            <a:ext cx="8382000" cy="49101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MoT</a:t>
            </a: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: Digesting undercooked meat containing spores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Spores enters the digestive tract thr contaminated food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            germinate and produce bacteria           </a:t>
            </a:r>
          </a:p>
          <a:p>
            <a:pPr>
              <a:buFont typeface="Wingdings" pitchFamily="2" charset="2"/>
              <a:buNone/>
            </a:pPr>
            <a:endParaRPr lang="en-US" sz="2800" smtClean="0">
              <a:solidFill>
                <a:srgbClr val="800000"/>
              </a:solidFill>
              <a:latin typeface="Times New Roman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                          release exotoxins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             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                  degrading intestinal walls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bacteria to spread directly into the bloodstream</a:t>
            </a:r>
          </a:p>
        </p:txBody>
      </p:sp>
      <p:sp>
        <p:nvSpPr>
          <p:cNvPr id="6" name="Down Arrow 5"/>
          <p:cNvSpPr/>
          <p:nvPr/>
        </p:nvSpPr>
        <p:spPr>
          <a:xfrm>
            <a:off x="4495800" y="3886200"/>
            <a:ext cx="4603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419600" y="58674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343400" y="28194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419600" y="48768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7030A0"/>
                </a:solidFill>
              </a:rPr>
              <a:t/>
            </a:r>
            <a:br>
              <a:rPr lang="en-US" sz="3600" u="sng" smtClean="0">
                <a:solidFill>
                  <a:srgbClr val="7030A0"/>
                </a:solidFill>
              </a:rPr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81600"/>
          </a:xfrm>
        </p:spPr>
        <p:txBody>
          <a:bodyPr/>
          <a:lstStyle/>
          <a:p>
            <a:pPr marL="854075" lvl="1" indent="-388938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25% to 60% mortality rate-100% fatal </a:t>
            </a:r>
          </a:p>
          <a:p>
            <a:pPr marL="854075" lvl="1" indent="-388938">
              <a:buFont typeface="Wingdings" pitchFamily="2" charset="2"/>
              <a:buNone/>
              <a:defRPr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 Presentation</a:t>
            </a:r>
          </a:p>
          <a:p>
            <a:pPr marL="854075" lvl="1" indent="-388938"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Abdominal pain </a:t>
            </a:r>
          </a:p>
          <a:p>
            <a:pPr marL="854075" lvl="1" indent="-388938"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Inflammation of the intestinal tract, nausea, loss of appetite, vomiting, severe diarrhea</a:t>
            </a:r>
          </a:p>
          <a:p>
            <a:pPr marL="854075" lvl="1" indent="-388938"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Hemorrhagic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ascites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54075" lvl="1" indent="-388938"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bacilli gain entry into  the circulation - lead to a life threatening toxemia</a:t>
            </a:r>
          </a:p>
          <a:p>
            <a:pPr marL="854075" lvl="1" indent="-388938">
              <a:defRPr/>
            </a:pP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Paracentesis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fluid may reveal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gram+ve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rods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</a:rPr>
              <a:t>Bacillus </a:t>
            </a:r>
            <a:r>
              <a:rPr lang="en-US" sz="4000" i="1" dirty="0" err="1" smtClean="0">
                <a:solidFill>
                  <a:schemeClr val="accent2">
                    <a:lumMod val="50000"/>
                  </a:schemeClr>
                </a:solidFill>
              </a:rPr>
              <a:t>anthracis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cs typeface="Times New Roman" charset="0"/>
              </a:rPr>
              <a:t>Robert Koch-1876 isolated</a:t>
            </a:r>
          </a:p>
          <a:p>
            <a:pPr lvl="1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cs typeface="Times New Roman" charset="0"/>
              </a:rPr>
              <a:t>4-8x1-1.5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cs typeface="Times New Roman" charset="0"/>
                <a:sym typeface="Symbol" pitchFamily="18" charset="2"/>
              </a:rPr>
              <a:t> m,</a:t>
            </a:r>
          </a:p>
          <a:p>
            <a:pPr lvl="1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cs typeface="Times New Roman" charset="0"/>
              </a:rPr>
              <a:t>Single or paired </a:t>
            </a:r>
          </a:p>
          <a:p>
            <a:pPr lvl="1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Calibri" pitchFamily="34" charset="0"/>
                <a:cs typeface="Times New Roman" charset="0"/>
              </a:rPr>
              <a:t>Encapsulated</a:t>
            </a:r>
          </a:p>
          <a:p>
            <a:pPr lvl="1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Calibri" pitchFamily="34" charset="0"/>
                <a:cs typeface="Times New Roman" charset="0"/>
              </a:rPr>
              <a:t> bamboo stick </a:t>
            </a:r>
          </a:p>
          <a:p>
            <a:pPr lvl="1">
              <a:spcBef>
                <a:spcPct val="0"/>
              </a:spcBef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Calibri" pitchFamily="34" charset="0"/>
                <a:cs typeface="Times New Roman" charset="0"/>
              </a:rPr>
              <a:t>Non-motile </a:t>
            </a:r>
          </a:p>
          <a:p>
            <a:pPr lvl="1">
              <a:spcBef>
                <a:spcPct val="0"/>
              </a:spcBef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Calibri" pitchFamily="34" charset="0"/>
                <a:cs typeface="Times New Roman" charset="0"/>
              </a:rPr>
              <a:t> Spores are oval and  central , </a:t>
            </a: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Calibri" pitchFamily="34" charset="0"/>
                <a:cs typeface="Times New Roman" charset="0"/>
              </a:rPr>
              <a:t>Spores remain viable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Calibri" pitchFamily="34" charset="0"/>
                <a:cs typeface="Times New Roman" charset="0"/>
              </a:rPr>
              <a:t>            in soil for decades.</a:t>
            </a:r>
            <a:endParaRPr lang="en-GB" sz="2800" dirty="0" smtClean="0">
              <a:solidFill>
                <a:schemeClr val="accent2">
                  <a:lumMod val="50000"/>
                </a:schemeClr>
              </a:solidFill>
              <a:latin typeface="Times New Roman" charset="0"/>
              <a:cs typeface="Times New Roman" charset="0"/>
            </a:endParaRPr>
          </a:p>
          <a:p>
            <a:pPr lvl="1">
              <a:spcBef>
                <a:spcPct val="0"/>
              </a:spcBef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cs typeface="Calibri" pitchFamily="34" charset="0"/>
              </a:rPr>
              <a:t>Spores are formed in culture, dead animal's tissue 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cs typeface="Calibri" pitchFamily="34" charset="0"/>
              </a:rPr>
              <a:t>           not in  the blood of infected animals. 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Inhalation/pulmonary Anthrax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Wool sorters disease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MoT</a:t>
            </a:r>
            <a:r>
              <a:rPr lang="en-US" sz="3200" dirty="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: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 of spores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fever, malaise, and cough,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Inhalation/pulmonary Anthrax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                    spores are inhaled</a:t>
            </a:r>
          </a:p>
          <a:p>
            <a:pPr>
              <a:buFont typeface="Wingdings" pitchFamily="2" charset="2"/>
              <a:buNone/>
            </a:pPr>
            <a:endParaRPr lang="en-US" sz="2800" smtClean="0">
              <a:solidFill>
                <a:srgbClr val="800000"/>
              </a:solidFill>
              <a:latin typeface="Times New Roman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          lodge in the alveolar spaces</a:t>
            </a:r>
          </a:p>
          <a:p>
            <a:pPr>
              <a:buFont typeface="Wingdings" pitchFamily="2" charset="2"/>
              <a:buNone/>
            </a:pPr>
            <a:endParaRPr lang="en-US" sz="2800" smtClean="0">
              <a:solidFill>
                <a:srgbClr val="800000"/>
              </a:solidFill>
              <a:latin typeface="Times New Roman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     Alveolar macrophages engulf the spores.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       Spores germinate within macrophages </a:t>
            </a:r>
          </a:p>
          <a:p>
            <a:pPr>
              <a:buFont typeface="Wingdings" pitchFamily="2" charset="2"/>
              <a:buNone/>
            </a:pPr>
            <a:endParaRPr lang="en-US" sz="2800" smtClean="0">
              <a:solidFill>
                <a:srgbClr val="800000"/>
              </a:solidFill>
              <a:latin typeface="Times New Roman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Bacteria proceed to lymph nodes        spread into bloodstream             begin to release the exotoxins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191000" y="20574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191000" y="28956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267200" y="3733800"/>
            <a:ext cx="76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267200" y="44196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486400" y="52578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743200" y="5638800"/>
            <a:ext cx="914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1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Symptoms of Inhalation Anthrax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Initial symptoms: 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Early presentation mimics an influenza-like illness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   sore throat, mild fever, muscle aches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Later -progress to fulminant disease  with severe 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                                      difficulty breathing </a:t>
            </a:r>
          </a:p>
          <a:p>
            <a:pPr lvl="1"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Septic shock</a:t>
            </a:r>
          </a:p>
          <a:p>
            <a:pPr lvl="1"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Development of meningitis 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ultimate respiratory collapse resulting in death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Lab diagnosis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Samples are collected depending on the site affected: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Swab samples from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cutaneous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lesions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and blood cultures.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Sputum and blood for pulmonary anthrax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Gastric aspirate, feces and blood for enteric anthrax.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 stain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Serological – Ag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demostration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tabLst>
                <a:tab pos="457200" algn="l"/>
              </a:tabLst>
              <a:defRPr/>
            </a:pPr>
            <a:endParaRPr lang="en-US" sz="3200" dirty="0" smtClean="0">
              <a:cs typeface="Arial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tabLst>
                <a:tab pos="457200" algn="l"/>
              </a:tabLst>
              <a:defRPr/>
            </a:pPr>
            <a:endParaRPr lang="en-US" sz="3200" dirty="0" smtClean="0">
              <a:cs typeface="Arial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tabLst>
                <a:tab pos="457200" algn="l"/>
              </a:tabLst>
              <a:defRPr/>
            </a:pPr>
            <a:endParaRPr lang="en-US" sz="3200" dirty="0" smtClean="0"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Surinder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Kumar-Essentials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Anandanarayanan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-Text Book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Apurba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Sankar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Sastry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-Essential of Medical Microbiology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Culture</a:t>
            </a:r>
            <a:b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12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ºC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- 45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ºC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pH- 7-7.4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Sporulation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25ºC - 30ºC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Nutrient agar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Grey,granular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2-3 mm, irregular finger like edge.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Blood agar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Colonies have irregular borders and are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non-hemolytic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Frosted glass appearance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Blood agar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Microscopic-"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Medusa head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" or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"Comet tail".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133600"/>
            <a:ext cx="3657600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Incubated overnight at 35ºC without carbon dioxide</a:t>
            </a:r>
          </a:p>
          <a:p>
            <a:pPr fontAlgn="t"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Non-hemolytic, non-pigmented, edge irregular with comma projections-   “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Medusa Head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Gelatin stab agar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Inverted fir tree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Liquifaction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gelatin more on surface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3200400"/>
            <a:ext cx="1143000" cy="30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PLET MEDIA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Polymyxin,lysozyme,EDTA,thallous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acetate 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selective media-  small smooth colonies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Mucoid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colonies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M’Fadyeans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 reaction</a:t>
            </a:r>
            <a:r>
              <a:rPr lang="en-US" sz="4000" dirty="0" smtClean="0">
                <a:solidFill>
                  <a:srgbClr val="7030A0"/>
                </a:solidFill>
              </a:rPr>
              <a:t/>
            </a:r>
            <a:br>
              <a:rPr lang="en-US" sz="4000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identify the capsular materials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blood films containing bacteria – stained with  poly chrome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methylene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blue 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Amorphous purplish material is noticed around the bacteria.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743</Words>
  <Application>Microsoft Office PowerPoint</Application>
  <PresentationFormat>On-screen Show (4:3)</PresentationFormat>
  <Paragraphs>157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Bacillus anthrax</vt:lpstr>
      <vt:lpstr>Bacillus anthracis</vt:lpstr>
      <vt:lpstr>Culture </vt:lpstr>
      <vt:lpstr>Nutrient agar</vt:lpstr>
      <vt:lpstr>Blood agar</vt:lpstr>
      <vt:lpstr>Blood agar</vt:lpstr>
      <vt:lpstr>Gelatin stab agar </vt:lpstr>
      <vt:lpstr>PLET MEDIA</vt:lpstr>
      <vt:lpstr>M’Fadyeans  reaction </vt:lpstr>
      <vt:lpstr> Resistance</vt:lpstr>
      <vt:lpstr>Virulence</vt:lpstr>
      <vt:lpstr> TOXINS </vt:lpstr>
      <vt:lpstr>B. anthrax  diseases</vt:lpstr>
      <vt:lpstr>Three forms: </vt:lpstr>
      <vt:lpstr>Cutaneous Anthrax</vt:lpstr>
      <vt:lpstr>Pathogenesis of cutaneous anthrax </vt:lpstr>
      <vt:lpstr>  Cutaneous Anthrax- Pathology </vt:lpstr>
      <vt:lpstr>Gastrointestinal Anthrax</vt:lpstr>
      <vt:lpstr> </vt:lpstr>
      <vt:lpstr>Inhalation/pulmonary Anthrax</vt:lpstr>
      <vt:lpstr>Inhalation/pulmonary Anthrax</vt:lpstr>
      <vt:lpstr>Symptoms of Inhalation Anthrax</vt:lpstr>
      <vt:lpstr>Lab diagnosis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Bacillus anthracis</dc:title>
  <dc:creator>Dept.Of Pathology</dc:creator>
  <cp:lastModifiedBy>Dept.Of Pathology</cp:lastModifiedBy>
  <cp:revision>5</cp:revision>
  <dcterms:created xsi:type="dcterms:W3CDTF">2006-08-16T00:00:00Z</dcterms:created>
  <dcterms:modified xsi:type="dcterms:W3CDTF">2020-10-29T09:24:12Z</dcterms:modified>
</cp:coreProperties>
</file>